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401" autoAdjust="0"/>
  </p:normalViewPr>
  <p:slideViewPr>
    <p:cSldViewPr snapToGrid="0">
      <p:cViewPr varScale="1">
        <p:scale>
          <a:sx n="99" d="100"/>
          <a:sy n="99" d="100"/>
        </p:scale>
        <p:origin x="2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2A93-776B-4F80-BE7A-3871DCEB244E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30F81-30CB-4091-BA66-464A43967D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225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430F81-30CB-4091-BA66-464A43967DF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10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AF0FE-C6AA-4BC8-ACD7-6653915C9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51CFB0-9EB0-434A-B704-BA74BC753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3D5FC5-74FF-4595-A9D2-72C34FA0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F176A2-A92F-46FE-B6B2-5A6B407C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693657-A07B-407C-8377-BA88B8397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8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5083BD-F773-4503-AF82-92DBA0FC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E35C3F-C6AF-44F2-BCF5-A8D314ED1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B4FFDA-B1C6-4EF5-AF9D-A0D81674B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45FCFE-0CD4-44FE-858D-0DD82A732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06A52E-3899-4481-A30E-4A54BD59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9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FBD153D-80AC-419F-859D-23761EDE0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237084-7F79-40BE-AE22-D4C89B68E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C87A2B-0A0D-48F1-BDE9-BF4A297A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26FB6A-AECB-47F9-BD0C-24304C106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04507A-0EF9-4FF9-AE7B-5F590EB6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46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1E34E0-10C0-40E8-B986-ABE2CD31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909E4F-CFD3-4737-AF56-4F55A3743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AC2AE6-EB76-4FAC-A547-EAFF6F46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6E88C8-517A-43BD-A44E-08E73ABCB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79E0A8-9239-45CF-B40F-932040574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82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692BB-44F5-4E8F-AAC5-4354EA7F8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547B89-F493-493A-9D87-B637B840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EF3DF6-DA13-47CC-8A15-D759E274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4BEA46-2750-4494-A81C-684C05A2D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8702CC-A8DC-4662-8945-5B592DF8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0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C07D1-3167-4AFF-B5ED-71A99E8F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152977-9067-41FB-A6E7-4E30A109E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8C907E-8C6B-4595-A072-7D6880D18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6DA1A1-DDDE-4BB6-90F9-6FAD07101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F58F88-F6D6-49DD-A851-094128C11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89A4AA-BAD4-420E-8ADC-EE24D9FF5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80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1110A-C790-492D-BF37-244810FE8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A00D0A-4DD9-4472-BB7D-F755B22E4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C5C398-E49C-4AF8-88C0-A95FFF045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C511BF-98B2-46A5-9C27-39CE8BCED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6019396-6C05-4167-AF25-F0FDA8219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9DC2991-53EF-44C2-A9AB-7A0AE9F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A81F8D-647A-4FFA-B492-4F2A70B6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A70295B-3978-4648-8D27-0F5CD6B64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29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14B19-24CF-4F2D-893F-BA83B4685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65FDAC1-A223-4C46-A612-7D2056A2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ECE48F-074B-47EB-8BCF-6E88F785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68F6E97-F455-4D2A-B148-9C63049E2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33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D514E0A-3E7D-4CAF-B6E9-D99E79BF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1B20CF-B408-46A3-A738-B240C8BB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01A1B2E-6524-4A2F-B0EB-35AFCFBD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44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E9ABC-9522-4C7D-A38D-444F5724B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CAE28A-4B83-4794-85BF-6B001F275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022286-D9ED-4A06-9399-F817D19A8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6970EE-6387-425A-821D-9757C5C53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3A221E-CBE2-45EA-90A5-9EF5656BB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C8493C-8A65-4BC4-BA1A-A81F16F0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57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7FCC39-25C7-48A4-8B33-A9C374BA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6D54C7-05E1-427C-9614-EBBF3C96D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EDB0AB-D655-4EAD-9E09-5F6F813F8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AA40C9-7983-4623-B8D6-A0745D03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C3A51B-7347-4648-BDF7-ABB34683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E07C93-62EF-4CB3-8A5B-8F7874465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40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F11CE5-0C96-48B9-A49E-8BD71FD49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E1A9AF-ECBD-4C1A-8D94-328638D29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7BC6D8-2A9F-49AC-B783-0AD5D3172C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64C6A-F2D2-4F67-A902-41E4E71DE1A1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00D0B3-E4D1-4FEE-BA69-6517826C1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98C252-1D23-4F98-9046-3B6537D04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9381-C862-4A5C-8D82-D17656EEC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49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E5DB8B-E31B-4F21-8A63-E8C1BF48F995}"/>
              </a:ext>
            </a:extLst>
          </p:cNvPr>
          <p:cNvSpPr/>
          <p:nvPr/>
        </p:nvSpPr>
        <p:spPr>
          <a:xfrm>
            <a:off x="1491449" y="301841"/>
            <a:ext cx="9490229" cy="541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Организационная структура </a:t>
            </a:r>
          </a:p>
          <a:p>
            <a:pPr algn="ctr"/>
            <a:r>
              <a:rPr lang="ru-RU" dirty="0"/>
              <a:t>ГАУК КК «КТО «Премьера» им. Л.Г.Гатова»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E42B3B2A-1882-4213-B6D7-7F44797A8A37}"/>
              </a:ext>
            </a:extLst>
          </p:cNvPr>
          <p:cNvSpPr/>
          <p:nvPr/>
        </p:nvSpPr>
        <p:spPr>
          <a:xfrm>
            <a:off x="541538" y="949911"/>
            <a:ext cx="11310151" cy="5415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Генеральный директор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7BB31B8-166E-45D4-935E-02207A8C9A59}"/>
              </a:ext>
            </a:extLst>
          </p:cNvPr>
          <p:cNvSpPr/>
          <p:nvPr/>
        </p:nvSpPr>
        <p:spPr>
          <a:xfrm>
            <a:off x="623655" y="1740023"/>
            <a:ext cx="1702296" cy="5415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Заместитель </a:t>
            </a:r>
          </a:p>
          <a:p>
            <a:pPr algn="ctr"/>
            <a:r>
              <a:rPr lang="ru-RU" sz="1100" dirty="0"/>
              <a:t>генерального директора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E769A9E-1A4E-47F8-9669-1EF9F5BE7BE6}"/>
              </a:ext>
            </a:extLst>
          </p:cNvPr>
          <p:cNvSpPr/>
          <p:nvPr/>
        </p:nvSpPr>
        <p:spPr>
          <a:xfrm>
            <a:off x="2497959" y="1740023"/>
            <a:ext cx="1633486" cy="5415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Заместитель </a:t>
            </a:r>
          </a:p>
          <a:p>
            <a:pPr algn="ctr"/>
            <a:r>
              <a:rPr lang="ru-RU" sz="1100" dirty="0"/>
              <a:t>генерального директора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EC55350-ED7B-48D5-8D29-75A9BB9AD50A}"/>
              </a:ext>
            </a:extLst>
          </p:cNvPr>
          <p:cNvSpPr/>
          <p:nvPr/>
        </p:nvSpPr>
        <p:spPr>
          <a:xfrm>
            <a:off x="4303453" y="1740023"/>
            <a:ext cx="1549162" cy="5415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Заместитель </a:t>
            </a:r>
          </a:p>
          <a:p>
            <a:pPr algn="ctr"/>
            <a:r>
              <a:rPr lang="ru-RU" sz="1100" dirty="0"/>
              <a:t>генерального директора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3C4B42B4-76A3-4700-88C1-F621DE437C3D}"/>
              </a:ext>
            </a:extLst>
          </p:cNvPr>
          <p:cNvSpPr/>
          <p:nvPr/>
        </p:nvSpPr>
        <p:spPr>
          <a:xfrm>
            <a:off x="7336657" y="1740019"/>
            <a:ext cx="1335316" cy="26366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Художественные (творческие) коллективы: </a:t>
            </a:r>
          </a:p>
          <a:p>
            <a:pPr algn="ctr"/>
            <a:endParaRPr lang="ru-RU" sz="1100" dirty="0"/>
          </a:p>
          <a:p>
            <a:pPr algn="ctr"/>
            <a:r>
              <a:rPr lang="ru-RU" sz="900" dirty="0"/>
              <a:t>Музыкальный театр; Театр балета </a:t>
            </a:r>
          </a:p>
          <a:p>
            <a:pPr algn="ctr"/>
            <a:r>
              <a:rPr lang="ru-RU" sz="900" dirty="0"/>
              <a:t>Ю. Григоровича; Камерный оркестр джазовой музыки «Биг-Бенд Георгия </a:t>
            </a:r>
            <a:r>
              <a:rPr lang="ru-RU" sz="900" dirty="0" err="1"/>
              <a:t>Гараняна</a:t>
            </a:r>
            <a:r>
              <a:rPr lang="ru-RU" sz="900" dirty="0"/>
              <a:t>»;</a:t>
            </a:r>
          </a:p>
          <a:p>
            <a:pPr algn="ctr"/>
            <a:r>
              <a:rPr lang="ru-RU" sz="900" dirty="0"/>
              <a:t>«Государственный кубанский казачий ансамбль Криница»; «Государственный кубанский духовой оркестр»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BC35A20-3938-475F-B661-519EE9B13293}"/>
              </a:ext>
            </a:extLst>
          </p:cNvPr>
          <p:cNvSpPr/>
          <p:nvPr/>
        </p:nvSpPr>
        <p:spPr>
          <a:xfrm>
            <a:off x="8814780" y="1740019"/>
            <a:ext cx="914400" cy="1688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100" dirty="0"/>
              <a:t>Служба правового и документационного обеспечения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99D1DD2E-ABFE-491F-841D-021E8A2B1665}"/>
              </a:ext>
            </a:extLst>
          </p:cNvPr>
          <p:cNvSpPr/>
          <p:nvPr/>
        </p:nvSpPr>
        <p:spPr>
          <a:xfrm>
            <a:off x="9866047" y="1740019"/>
            <a:ext cx="914400" cy="1688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100" dirty="0"/>
              <a:t>Отдел управления персоналом и охраны труда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EB840A6-DF96-4A08-AEEC-08B0110BC418}"/>
              </a:ext>
            </a:extLst>
          </p:cNvPr>
          <p:cNvSpPr/>
          <p:nvPr/>
        </p:nvSpPr>
        <p:spPr>
          <a:xfrm>
            <a:off x="10981678" y="1740019"/>
            <a:ext cx="928435" cy="452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Главный бухгалтер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F3FAE203-3C00-424A-96FC-ECE41CEA01D3}"/>
              </a:ext>
            </a:extLst>
          </p:cNvPr>
          <p:cNvSpPr/>
          <p:nvPr/>
        </p:nvSpPr>
        <p:spPr>
          <a:xfrm>
            <a:off x="5989482" y="1740019"/>
            <a:ext cx="1210308" cy="19974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Дирекция:</a:t>
            </a:r>
          </a:p>
          <a:p>
            <a:pPr algn="ctr"/>
            <a:endParaRPr lang="ru-RU" sz="1100" dirty="0"/>
          </a:p>
          <a:p>
            <a:pPr algn="ctr"/>
            <a:r>
              <a:rPr lang="ru-RU" sz="900" dirty="0"/>
              <a:t>Художественный руководитель; главный художник; руководитель литературно-драматургической части;</a:t>
            </a:r>
          </a:p>
          <a:p>
            <a:pPr algn="ctr"/>
            <a:r>
              <a:rPr lang="ru-RU" sz="900" dirty="0"/>
              <a:t>помощник художественного руководителя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CC8A802-3B6E-494B-9BE0-39144FB441C0}"/>
              </a:ext>
            </a:extLst>
          </p:cNvPr>
          <p:cNvSpPr/>
          <p:nvPr/>
        </p:nvSpPr>
        <p:spPr>
          <a:xfrm>
            <a:off x="10917314" y="2441354"/>
            <a:ext cx="1164463" cy="7812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/>
              <a:t>Расчетно-платежный отдел; Материальный отдел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62B42CCC-820E-4078-BBA4-BF3A21BE6533}"/>
              </a:ext>
            </a:extLst>
          </p:cNvPr>
          <p:cNvSpPr/>
          <p:nvPr/>
        </p:nvSpPr>
        <p:spPr>
          <a:xfrm>
            <a:off x="689683" y="2557946"/>
            <a:ext cx="1570240" cy="1049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Отдел экономики, планирования и закупок ;</a:t>
            </a:r>
          </a:p>
          <a:p>
            <a:pPr algn="ctr"/>
            <a:r>
              <a:rPr lang="ru-RU" sz="1100" dirty="0"/>
              <a:t>Центральный склад;</a:t>
            </a:r>
          </a:p>
          <a:p>
            <a:pPr algn="ctr"/>
            <a:r>
              <a:rPr lang="ru-RU" sz="1100" dirty="0"/>
              <a:t>Буфет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98C81F24-3297-4ABC-A70A-56FA40FA4146}"/>
              </a:ext>
            </a:extLst>
          </p:cNvPr>
          <p:cNvSpPr/>
          <p:nvPr/>
        </p:nvSpPr>
        <p:spPr>
          <a:xfrm>
            <a:off x="2497959" y="2584509"/>
            <a:ext cx="1579479" cy="1643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Организационный отдел; Отдел организации мероприятий; Рекламно-информационный отдел; Художественно-постановочный комплекс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D558BF5F-8291-4787-8942-CB36820A1B5C}"/>
              </a:ext>
            </a:extLst>
          </p:cNvPr>
          <p:cNvSpPr/>
          <p:nvPr/>
        </p:nvSpPr>
        <p:spPr>
          <a:xfrm>
            <a:off x="4338219" y="2600489"/>
            <a:ext cx="1514396" cy="26366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Служба пожарной охраны, гражданской обороны и чрезвычайных ситуаций; Инженерно- техническая служба; Административно-хозяйственная служба; Отдел транспортного обеспечения</a:t>
            </a:r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6BB48B3E-5DE3-4AA2-B08A-E10C39E9A219}"/>
              </a:ext>
            </a:extLst>
          </p:cNvPr>
          <p:cNvSpPr/>
          <p:nvPr/>
        </p:nvSpPr>
        <p:spPr>
          <a:xfrm>
            <a:off x="6477796" y="1491031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вниз 18">
            <a:extLst>
              <a:ext uri="{FF2B5EF4-FFF2-40B4-BE49-F238E27FC236}">
                <a16:creationId xmlns:a16="http://schemas.microsoft.com/office/drawing/2014/main" id="{2280728E-A616-4AD0-827A-FCC65EAD87D1}"/>
              </a:ext>
            </a:extLst>
          </p:cNvPr>
          <p:cNvSpPr/>
          <p:nvPr/>
        </p:nvSpPr>
        <p:spPr>
          <a:xfrm>
            <a:off x="11365315" y="1508490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низ 19">
            <a:extLst>
              <a:ext uri="{FF2B5EF4-FFF2-40B4-BE49-F238E27FC236}">
                <a16:creationId xmlns:a16="http://schemas.microsoft.com/office/drawing/2014/main" id="{ABFABB63-BFAE-482E-AA09-86689A40F1D5}"/>
              </a:ext>
            </a:extLst>
          </p:cNvPr>
          <p:cNvSpPr/>
          <p:nvPr/>
        </p:nvSpPr>
        <p:spPr>
          <a:xfrm>
            <a:off x="10151172" y="1490737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низ 20">
            <a:extLst>
              <a:ext uri="{FF2B5EF4-FFF2-40B4-BE49-F238E27FC236}">
                <a16:creationId xmlns:a16="http://schemas.microsoft.com/office/drawing/2014/main" id="{E1B4FE4C-1184-4706-B80B-F53AF60ADD2A}"/>
              </a:ext>
            </a:extLst>
          </p:cNvPr>
          <p:cNvSpPr/>
          <p:nvPr/>
        </p:nvSpPr>
        <p:spPr>
          <a:xfrm>
            <a:off x="9170709" y="1491449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: вниз 21">
            <a:extLst>
              <a:ext uri="{FF2B5EF4-FFF2-40B4-BE49-F238E27FC236}">
                <a16:creationId xmlns:a16="http://schemas.microsoft.com/office/drawing/2014/main" id="{B85D4AC2-4BFD-42B0-80CF-28CFF80CC688}"/>
              </a:ext>
            </a:extLst>
          </p:cNvPr>
          <p:cNvSpPr/>
          <p:nvPr/>
        </p:nvSpPr>
        <p:spPr>
          <a:xfrm>
            <a:off x="7883749" y="1508490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: вниз 22">
            <a:extLst>
              <a:ext uri="{FF2B5EF4-FFF2-40B4-BE49-F238E27FC236}">
                <a16:creationId xmlns:a16="http://schemas.microsoft.com/office/drawing/2014/main" id="{C2C52308-E7E0-425B-8688-241193EDC9CF}"/>
              </a:ext>
            </a:extLst>
          </p:cNvPr>
          <p:cNvSpPr/>
          <p:nvPr/>
        </p:nvSpPr>
        <p:spPr>
          <a:xfrm>
            <a:off x="11440159" y="2209824"/>
            <a:ext cx="135027" cy="231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: вниз 23">
            <a:extLst>
              <a:ext uri="{FF2B5EF4-FFF2-40B4-BE49-F238E27FC236}">
                <a16:creationId xmlns:a16="http://schemas.microsoft.com/office/drawing/2014/main" id="{38D30D05-2A60-4FC1-A3FD-02323D8A19C0}"/>
              </a:ext>
            </a:extLst>
          </p:cNvPr>
          <p:cNvSpPr/>
          <p:nvPr/>
        </p:nvSpPr>
        <p:spPr>
          <a:xfrm>
            <a:off x="1335218" y="1490737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: вниз 24">
            <a:extLst>
              <a:ext uri="{FF2B5EF4-FFF2-40B4-BE49-F238E27FC236}">
                <a16:creationId xmlns:a16="http://schemas.microsoft.com/office/drawing/2014/main" id="{78BA6B82-9C2F-473B-96AB-6F6A2EC5C073}"/>
              </a:ext>
            </a:extLst>
          </p:cNvPr>
          <p:cNvSpPr/>
          <p:nvPr/>
        </p:nvSpPr>
        <p:spPr>
          <a:xfrm>
            <a:off x="3170858" y="1476708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: вниз 25">
            <a:extLst>
              <a:ext uri="{FF2B5EF4-FFF2-40B4-BE49-F238E27FC236}">
                <a16:creationId xmlns:a16="http://schemas.microsoft.com/office/drawing/2014/main" id="{C5642F7A-54A1-4523-BF06-83BF74E4A948}"/>
              </a:ext>
            </a:extLst>
          </p:cNvPr>
          <p:cNvSpPr/>
          <p:nvPr/>
        </p:nvSpPr>
        <p:spPr>
          <a:xfrm>
            <a:off x="4929138" y="1484079"/>
            <a:ext cx="233680" cy="214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: вниз 26">
            <a:extLst>
              <a:ext uri="{FF2B5EF4-FFF2-40B4-BE49-F238E27FC236}">
                <a16:creationId xmlns:a16="http://schemas.microsoft.com/office/drawing/2014/main" id="{5CBD507A-6D62-4C7A-ACED-28C8B5D449B4}"/>
              </a:ext>
            </a:extLst>
          </p:cNvPr>
          <p:cNvSpPr/>
          <p:nvPr/>
        </p:nvSpPr>
        <p:spPr>
          <a:xfrm>
            <a:off x="1356973" y="2286197"/>
            <a:ext cx="185005" cy="2717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: вниз 27">
            <a:extLst>
              <a:ext uri="{FF2B5EF4-FFF2-40B4-BE49-F238E27FC236}">
                <a16:creationId xmlns:a16="http://schemas.microsoft.com/office/drawing/2014/main" id="{6E3EA045-17BD-40F9-A553-12F8AC8E35BB}"/>
              </a:ext>
            </a:extLst>
          </p:cNvPr>
          <p:cNvSpPr/>
          <p:nvPr/>
        </p:nvSpPr>
        <p:spPr>
          <a:xfrm>
            <a:off x="3162467" y="2255801"/>
            <a:ext cx="185005" cy="3287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: вниз 28">
            <a:extLst>
              <a:ext uri="{FF2B5EF4-FFF2-40B4-BE49-F238E27FC236}">
                <a16:creationId xmlns:a16="http://schemas.microsoft.com/office/drawing/2014/main" id="{D9830C8D-6A81-4CF3-B197-E8CCE29477E6}"/>
              </a:ext>
            </a:extLst>
          </p:cNvPr>
          <p:cNvSpPr/>
          <p:nvPr/>
        </p:nvSpPr>
        <p:spPr>
          <a:xfrm>
            <a:off x="4977815" y="2286196"/>
            <a:ext cx="185003" cy="314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FBF332F-EDEB-4870-A96C-4F19A803CDC9}"/>
              </a:ext>
            </a:extLst>
          </p:cNvPr>
          <p:cNvSpPr/>
          <p:nvPr/>
        </p:nvSpPr>
        <p:spPr>
          <a:xfrm>
            <a:off x="375465" y="5381292"/>
            <a:ext cx="11228034" cy="1385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83297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142</Words>
  <Application>Microsoft Office PowerPoint</Application>
  <PresentationFormat>Широкоэкранный</PresentationFormat>
  <Paragraphs>28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Tatyana Yurist</dc:creator>
  <cp:lastModifiedBy>Tatyana Yurist</cp:lastModifiedBy>
  <cp:revision>8</cp:revision>
  <cp:lastPrinted>2020-06-30T09:52:11Z</cp:lastPrinted>
  <dcterms:created xsi:type="dcterms:W3CDTF">2020-06-30T09:06:46Z</dcterms:created>
  <dcterms:modified xsi:type="dcterms:W3CDTF">2020-07-23T15:02:49Z</dcterms:modified>
</cp:coreProperties>
</file>